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handoutMasterIdLst>
    <p:handoutMasterId r:id="rId5"/>
  </p:handoutMasterIdLst>
  <p:sldIdLst>
    <p:sldId id="256" r:id="rId2"/>
    <p:sldId id="257" r:id="rId3"/>
    <p:sldId id="258" r:id="rId4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6037" autoAdjust="0"/>
    <p:restoredTop sz="94660"/>
  </p:normalViewPr>
  <p:slideViewPr>
    <p:cSldViewPr snapToGrid="0">
      <p:cViewPr varScale="1">
        <p:scale>
          <a:sx n="109" d="100"/>
          <a:sy n="109" d="100"/>
        </p:scale>
        <p:origin x="1050" y="114"/>
      </p:cViewPr>
      <p:guideLst/>
    </p:cSldViewPr>
  </p:slideViewPr>
  <p:notesTextViewPr>
    <p:cViewPr>
      <p:scale>
        <a:sx n="3" d="2"/>
        <a:sy n="3" d="2"/>
      </p:scale>
      <p:origin x="0" y="0"/>
    </p:cViewPr>
  </p:notesTextViewPr>
  <p:notesViewPr>
    <p:cSldViewPr snapToGrid="0">
      <p:cViewPr varScale="1">
        <p:scale>
          <a:sx n="59" d="100"/>
          <a:sy n="59" d="100"/>
        </p:scale>
        <p:origin x="2598" y="84"/>
      </p:cViewPr>
      <p:guideLst/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67A77B-BF32-4DC4-85AF-351BD9534465}" type="datetimeFigureOut">
              <a:rPr lang="en-CA" smtClean="0"/>
              <a:t>19/9/16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67628CD-C847-4B88-8CF8-29B7B0CECCAA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54673681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122363"/>
            <a:ext cx="77724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34617455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1064084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5125"/>
            <a:ext cx="1971675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5125"/>
            <a:ext cx="5800725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38869547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57931958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09739"/>
            <a:ext cx="78867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89464"/>
            <a:ext cx="78867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0605343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5625"/>
            <a:ext cx="38862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7028309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65126"/>
            <a:ext cx="78867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681163"/>
            <a:ext cx="386834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2505075"/>
            <a:ext cx="386834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163"/>
            <a:ext cx="3887391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5075"/>
            <a:ext cx="3887391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103814901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29609420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2736301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987426"/>
            <a:ext cx="462915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351140816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457200"/>
            <a:ext cx="2949178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987426"/>
            <a:ext cx="4629150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2057400"/>
            <a:ext cx="2949178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CA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428120260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365126"/>
            <a:ext cx="78867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825625"/>
            <a:ext cx="78867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DDBB6E3-6858-4AA2-9CAB-E0320C50C07B}" type="datetimeFigureOut">
              <a:rPr lang="en-CA" smtClean="0"/>
              <a:t>19/9/16</a:t>
            </a:fld>
            <a:endParaRPr lang="en-CA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CA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B7A707-B5F0-4F24-8F6C-6F8DD1AE94E4}" type="slidenum">
              <a:rPr lang="en-CA" smtClean="0"/>
              <a:t>‹#›</a:t>
            </a:fld>
            <a:endParaRPr lang="en-CA"/>
          </a:p>
        </p:txBody>
      </p:sp>
    </p:spTree>
    <p:extLst>
      <p:ext uri="{BB962C8B-B14F-4D97-AF65-F5344CB8AC3E}">
        <p14:creationId xmlns:p14="http://schemas.microsoft.com/office/powerpoint/2010/main" val="8291798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a3moss@uwaterloo.ca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801081"/>
            <a:ext cx="7772400" cy="2387600"/>
          </a:xfrm>
        </p:spPr>
        <p:txBody>
          <a:bodyPr/>
          <a:lstStyle/>
          <a:p>
            <a:r>
              <a:rPr lang="en-CA" dirty="0"/>
              <a:t>Efficient Type Resolution in C</a:t>
            </a:r>
            <a:r>
              <a:rPr lang="en-CA" dirty="0">
                <a:latin typeface="Cambria Math" panose="02040503050406030204" pitchFamily="18" charset="0"/>
                <a:ea typeface="Cambria Math" panose="02040503050406030204" pitchFamily="18" charset="0"/>
              </a:rPr>
              <a:t>∀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280755"/>
            <a:ext cx="6858000" cy="2687551"/>
          </a:xfrm>
        </p:spPr>
        <p:txBody>
          <a:bodyPr>
            <a:normAutofit lnSpcReduction="10000"/>
          </a:bodyPr>
          <a:lstStyle/>
          <a:p>
            <a:r>
              <a:rPr lang="en-CA" dirty="0"/>
              <a:t>PhD Comprehensive II Research Proposal</a:t>
            </a:r>
          </a:p>
          <a:p>
            <a:endParaRPr lang="en-CA" dirty="0"/>
          </a:p>
          <a:p>
            <a:r>
              <a:rPr lang="en-CA" dirty="0"/>
              <a:t>Aaron Moss</a:t>
            </a:r>
            <a:br>
              <a:rPr lang="en-CA" dirty="0"/>
            </a:br>
            <a:r>
              <a:rPr lang="en-CA" dirty="0">
                <a:hlinkClick r:id="rId2"/>
              </a:rPr>
              <a:t>a3moss@uwaterloo.ca</a:t>
            </a:r>
            <a:br>
              <a:rPr lang="en-CA" dirty="0"/>
            </a:br>
            <a:endParaRPr lang="en-CA" dirty="0"/>
          </a:p>
          <a:p>
            <a:r>
              <a:rPr lang="en-CA" dirty="0" err="1"/>
              <a:t>Cheriton</a:t>
            </a:r>
            <a:r>
              <a:rPr lang="en-CA" dirty="0"/>
              <a:t> School of Computer Science</a:t>
            </a:r>
            <a:br>
              <a:rPr lang="en-CA" dirty="0"/>
            </a:br>
            <a:r>
              <a:rPr lang="en-CA" dirty="0"/>
              <a:t>University of Waterloo</a:t>
            </a:r>
          </a:p>
        </p:txBody>
      </p:sp>
    </p:spTree>
    <p:extLst>
      <p:ext uri="{BB962C8B-B14F-4D97-AF65-F5344CB8AC3E}">
        <p14:creationId xmlns:p14="http://schemas.microsoft.com/office/powerpoint/2010/main" val="7978919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Introduction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CA" dirty="0"/>
              <a:t>C</a:t>
            </a:r>
            <a:r>
              <a:rPr lang="en-CA" dirty="0">
                <a:latin typeface="Cambria Math" panose="02040503050406030204" pitchFamily="18" charset="0"/>
                <a:ea typeface="Cambria Math" panose="02040503050406030204" pitchFamily="18" charset="0"/>
              </a:rPr>
              <a:t>∀</a:t>
            </a:r>
            <a:r>
              <a:rPr lang="en-CA" dirty="0"/>
              <a:t> is an evolutionary modernization of the C programming language.</a:t>
            </a:r>
          </a:p>
          <a:p>
            <a:pPr lvl="1"/>
            <a:r>
              <a:rPr lang="en-CA" dirty="0"/>
              <a:t>New features include name overloading, user-defined operators, parametric-polymorphic routines, and type constructors &amp; destructors.</a:t>
            </a:r>
          </a:p>
          <a:p>
            <a:pPr lvl="1"/>
            <a:r>
              <a:rPr lang="en-CA" dirty="0"/>
              <a:t>Further useful features are a secondary research goal.</a:t>
            </a:r>
          </a:p>
          <a:p>
            <a:r>
              <a:rPr lang="en-CA" dirty="0"/>
              <a:t>Primary research goal: performant expression resolution.</a:t>
            </a:r>
          </a:p>
          <a:p>
            <a:pPr lvl="1"/>
            <a:r>
              <a:rPr lang="en-CA" dirty="0"/>
              <a:t>Includes implementation and empirical comparison of both existing and novel algorithmic techniques.</a:t>
            </a:r>
          </a:p>
        </p:txBody>
      </p:sp>
    </p:spTree>
    <p:extLst>
      <p:ext uri="{BB962C8B-B14F-4D97-AF65-F5344CB8AC3E}">
        <p14:creationId xmlns:p14="http://schemas.microsoft.com/office/powerpoint/2010/main" val="37784185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CA" dirty="0"/>
              <a:t>C</a:t>
            </a:r>
            <a:r>
              <a:rPr lang="en-CA" dirty="0">
                <a:latin typeface="Cambria Math" panose="02040503050406030204" pitchFamily="18" charset="0"/>
                <a:ea typeface="Cambria Math" panose="02040503050406030204" pitchFamily="18" charset="0"/>
              </a:rPr>
              <a:t>∀</a:t>
            </a:r>
            <a:r>
              <a:rPr lang="en-CA" dirty="0"/>
              <a:t> – Polymorphic Functions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en-CA" b="1" dirty="0" err="1">
                <a:solidFill>
                  <a:srgbClr val="FF0000"/>
                </a:solidFill>
                <a:latin typeface="NimbusSanL-Bold"/>
              </a:rPr>
              <a:t>forall</a:t>
            </a:r>
            <a:r>
              <a:rPr lang="en-CA" dirty="0">
                <a:solidFill>
                  <a:srgbClr val="FF0000"/>
                </a:solidFill>
                <a:latin typeface="NimbusSanL-Regu"/>
              </a:rPr>
              <a:t>(</a:t>
            </a:r>
            <a:r>
              <a:rPr lang="en-CA" b="1" dirty="0" err="1">
                <a:solidFill>
                  <a:srgbClr val="FF0000"/>
                </a:solidFill>
                <a:latin typeface="NimbusSanL-Bold"/>
              </a:rPr>
              <a:t>otype</a:t>
            </a:r>
            <a:r>
              <a:rPr lang="en-CA" b="1" dirty="0">
                <a:solidFill>
                  <a:srgbClr val="FF0000"/>
                </a:solidFill>
                <a:latin typeface="NimbusSanL-Bold"/>
              </a:rPr>
              <a:t> </a:t>
            </a:r>
            <a:r>
              <a:rPr lang="en-CA" dirty="0">
                <a:solidFill>
                  <a:srgbClr val="FF0000"/>
                </a:solidFill>
                <a:latin typeface="NimbusSanL-Regu"/>
              </a:rPr>
              <a:t>T)</a:t>
            </a:r>
            <a:br>
              <a:rPr lang="en-CA" dirty="0">
                <a:solidFill>
                  <a:srgbClr val="FF0000"/>
                </a:solidFill>
                <a:latin typeface="NimbusSanL-Regu"/>
              </a:rPr>
            </a:br>
            <a:r>
              <a:rPr lang="en-CA" dirty="0">
                <a:solidFill>
                  <a:srgbClr val="000000"/>
                </a:solidFill>
                <a:latin typeface="NimbusSanL-Regu"/>
              </a:rPr>
              <a:t>T identity(T x) {</a:t>
            </a:r>
            <a:br>
              <a:rPr lang="en-CA" dirty="0">
                <a:solidFill>
                  <a:srgbClr val="000000"/>
                </a:solidFill>
                <a:latin typeface="NimbusSanL-Regu"/>
              </a:rPr>
            </a:br>
            <a:r>
              <a:rPr lang="en-CA" dirty="0">
                <a:solidFill>
                  <a:srgbClr val="000000"/>
                </a:solidFill>
                <a:latin typeface="NimbusSanL-Regu"/>
              </a:rPr>
              <a:t>	</a:t>
            </a:r>
            <a:r>
              <a:rPr lang="en-CA" b="1" dirty="0">
                <a:solidFill>
                  <a:srgbClr val="000000"/>
                </a:solidFill>
                <a:latin typeface="NimbusSanL-Bold"/>
              </a:rPr>
              <a:t>return </a:t>
            </a:r>
            <a:r>
              <a:rPr lang="en-CA" dirty="0">
                <a:solidFill>
                  <a:srgbClr val="000000"/>
                </a:solidFill>
                <a:latin typeface="NimbusSanL-Regu"/>
              </a:rPr>
              <a:t>x;</a:t>
            </a:r>
            <a:br>
              <a:rPr lang="en-CA" dirty="0">
                <a:solidFill>
                  <a:srgbClr val="000000"/>
                </a:solidFill>
                <a:latin typeface="NimbusSanL-Regu"/>
              </a:rPr>
            </a:br>
            <a:r>
              <a:rPr lang="en-CA" dirty="0">
                <a:solidFill>
                  <a:srgbClr val="000000"/>
                </a:solidFill>
                <a:latin typeface="NimbusSanL-Regu"/>
              </a:rPr>
              <a:t>}</a:t>
            </a:r>
          </a:p>
          <a:p>
            <a:pPr marL="0" indent="0">
              <a:buNone/>
            </a:pPr>
            <a:endParaRPr lang="en-CA" dirty="0">
              <a:solidFill>
                <a:srgbClr val="000000"/>
              </a:solidFill>
              <a:latin typeface="NimbusSanL-Regu"/>
            </a:endParaRPr>
          </a:p>
          <a:p>
            <a:pPr marL="0" indent="0">
              <a:buNone/>
            </a:pPr>
            <a:r>
              <a:rPr lang="en-CA" i="1" dirty="0">
                <a:solidFill>
                  <a:srgbClr val="000000"/>
                </a:solidFill>
                <a:latin typeface="NimbusSanL-ReguItal"/>
              </a:rPr>
              <a:t>// T is bound to </a:t>
            </a:r>
            <a:r>
              <a:rPr lang="en-CA" i="1" dirty="0" err="1">
                <a:solidFill>
                  <a:srgbClr val="000000"/>
                </a:solidFill>
                <a:latin typeface="NimbusSanL-ReguItal"/>
              </a:rPr>
              <a:t>int</a:t>
            </a:r>
            <a:r>
              <a:rPr lang="en-CA" i="1" dirty="0">
                <a:solidFill>
                  <a:srgbClr val="000000"/>
                </a:solidFill>
                <a:latin typeface="NimbusSanL-ReguItal"/>
              </a:rPr>
              <a:t>, </a:t>
            </a:r>
            <a:r>
              <a:rPr lang="en-CA" i="1" dirty="0" err="1">
                <a:solidFill>
                  <a:srgbClr val="000000"/>
                </a:solidFill>
                <a:latin typeface="NimbusSanL-ReguItal"/>
              </a:rPr>
              <a:t>forty_two</a:t>
            </a:r>
            <a:r>
              <a:rPr lang="en-CA" i="1" dirty="0">
                <a:solidFill>
                  <a:srgbClr val="000000"/>
                </a:solidFill>
                <a:latin typeface="NimbusSanL-ReguItal"/>
              </a:rPr>
              <a:t> == 42</a:t>
            </a:r>
            <a:br>
              <a:rPr lang="en-CA" dirty="0"/>
            </a:br>
            <a:r>
              <a:rPr lang="en-CA" b="1" dirty="0" err="1">
                <a:solidFill>
                  <a:srgbClr val="000000"/>
                </a:solidFill>
                <a:latin typeface="NimbusSanL-Bold"/>
              </a:rPr>
              <a:t>int</a:t>
            </a:r>
            <a:r>
              <a:rPr lang="en-CA" b="1" dirty="0">
                <a:solidFill>
                  <a:srgbClr val="000000"/>
                </a:solidFill>
                <a:latin typeface="NimbusSanL-Bold"/>
              </a:rPr>
              <a:t> </a:t>
            </a:r>
            <a:r>
              <a:rPr lang="en-CA" dirty="0" err="1">
                <a:solidFill>
                  <a:srgbClr val="000000"/>
                </a:solidFill>
                <a:latin typeface="NimbusSanL-Regu"/>
              </a:rPr>
              <a:t>forty_two</a:t>
            </a:r>
            <a:r>
              <a:rPr lang="en-CA" dirty="0">
                <a:solidFill>
                  <a:srgbClr val="000000"/>
                </a:solidFill>
                <a:latin typeface="NimbusSanL-Regu"/>
              </a:rPr>
              <a:t> = identity(42);</a:t>
            </a:r>
            <a:endParaRPr lang="en-CA" dirty="0"/>
          </a:p>
        </p:txBody>
      </p:sp>
    </p:spTree>
    <p:extLst>
      <p:ext uri="{BB962C8B-B14F-4D97-AF65-F5344CB8AC3E}">
        <p14:creationId xmlns:p14="http://schemas.microsoft.com/office/powerpoint/2010/main" val="3545241772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Cambria">
      <a:majorFont>
        <a:latin typeface="Cambria" panose="02040503050406030204"/>
        <a:ea typeface=""/>
        <a:cs typeface=""/>
        <a:font script="Jpan" typeface="HG明朝B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mbria" panose="02040503050406030204"/>
        <a:ea typeface=""/>
        <a:cs typeface=""/>
        <a:font script="Jpan" typeface="HG明朝B"/>
        <a:font script="Hang" typeface="맑은 고딕"/>
        <a:font script="Hans" typeface="黑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93</TotalTime>
  <Words>82</Words>
  <Application>Microsoft Office PowerPoint</Application>
  <PresentationFormat>On-screen Show (4:3)</PresentationFormat>
  <Paragraphs>15</Paragraphs>
  <Slides>3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7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3</vt:i4>
      </vt:variant>
    </vt:vector>
  </HeadingPairs>
  <TitlesOfParts>
    <vt:vector size="11" baseType="lpstr">
      <vt:lpstr>Arial</vt:lpstr>
      <vt:lpstr>Calibri</vt:lpstr>
      <vt:lpstr>Cambria</vt:lpstr>
      <vt:lpstr>Cambria Math</vt:lpstr>
      <vt:lpstr>NimbusSanL-Bold</vt:lpstr>
      <vt:lpstr>NimbusSanL-Regu</vt:lpstr>
      <vt:lpstr>NimbusSanL-ReguItal</vt:lpstr>
      <vt:lpstr>Office Theme</vt:lpstr>
      <vt:lpstr>Efficient Type Resolution in C∀</vt:lpstr>
      <vt:lpstr>Introduction</vt:lpstr>
      <vt:lpstr>C∀ – Polymorphic Functions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Efficient Type Resolution in C∀</dc:title>
  <dc:creator>Aaron Moss</dc:creator>
  <cp:lastModifiedBy>Aaron Moss</cp:lastModifiedBy>
  <cp:revision>5</cp:revision>
  <dcterms:created xsi:type="dcterms:W3CDTF">2016-09-19T15:28:48Z</dcterms:created>
  <dcterms:modified xsi:type="dcterms:W3CDTF">2016-09-19T17:01:56Z</dcterms:modified>
</cp:coreProperties>
</file>

<file path=docProps/thumbnail.jpeg>
</file>